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4"/>
  </p:normalViewPr>
  <p:slideViewPr>
    <p:cSldViewPr snapToGrid="0" snapToObjects="1">
      <p:cViewPr varScale="1">
        <p:scale>
          <a:sx n="54" d="100"/>
          <a:sy n="54" d="100"/>
        </p:scale>
        <p:origin x="79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Becca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Hena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Hena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Becca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Shape 2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Becca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Sabir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Sabir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Sabir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Becca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Becca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Becca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Marina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Marina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Marina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Marina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Marina: Louisiana, Mississippi, Alabama, Arkansas, Oklahoma, South Carolina, North Carolina, Tennessee, Kentucky, and Missouri have above average obesity and temperatures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7" y="-5886297"/>
            <a:ext cx="24531131" cy="24531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4"/>
          <a:srcRect t="18911" b="16857"/>
          <a:stretch>
            <a:fillRect/>
          </a:stretch>
        </p:blipFill>
        <p:spPr>
          <a:xfrm>
            <a:off x="14315947" y="3522562"/>
            <a:ext cx="8894923" cy="571328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grpSp>
        <p:nvGrpSpPr>
          <p:cNvPr id="128" name="Group"/>
          <p:cNvGrpSpPr/>
          <p:nvPr/>
        </p:nvGrpSpPr>
        <p:grpSpPr>
          <a:xfrm>
            <a:off x="1872683" y="4862332"/>
            <a:ext cx="11459086" cy="2579869"/>
            <a:chOff x="0" y="0"/>
            <a:chExt cx="11459086" cy="2579867"/>
          </a:xfrm>
        </p:grpSpPr>
        <p:sp>
          <p:nvSpPr>
            <p:cNvPr id="125" name="Is there a relationship between obesity and states that are colder/hotter than average?"/>
            <p:cNvSpPr txBox="1"/>
            <p:nvPr/>
          </p:nvSpPr>
          <p:spPr>
            <a:xfrm>
              <a:off x="370321" y="1411467"/>
              <a:ext cx="11088766" cy="11684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600" b="0" cap="all">
                  <a:latin typeface="Arial Narrow"/>
                  <a:ea typeface="Arial Narrow"/>
                  <a:cs typeface="Arial Narrow"/>
                  <a:sym typeface="Arial Narrow"/>
                </a:defRPr>
              </a:lvl1pPr>
            </a:lstStyle>
            <a:p>
              <a:r>
                <a:t>Is there a relationship between obesity and states that are colder/hotter than average?</a:t>
              </a:r>
            </a:p>
          </p:txBody>
        </p:sp>
        <p:sp>
          <p:nvSpPr>
            <p:cNvPr id="126" name="Bods on fire"/>
            <p:cNvSpPr txBox="1"/>
            <p:nvPr/>
          </p:nvSpPr>
          <p:spPr>
            <a:xfrm>
              <a:off x="167725" y="0"/>
              <a:ext cx="11088766" cy="9779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6000" cap="all">
                  <a:latin typeface="Arial Narrow"/>
                  <a:ea typeface="Arial Narrow"/>
                  <a:cs typeface="Arial Narrow"/>
                  <a:sym typeface="Arial Narrow"/>
                </a:defRPr>
              </a:lvl1pPr>
            </a:lstStyle>
            <a:p>
              <a:r>
                <a:t>Bods on fire</a:t>
              </a:r>
            </a:p>
          </p:txBody>
        </p:sp>
        <p:sp>
          <p:nvSpPr>
            <p:cNvPr id="127" name="Rectangle"/>
            <p:cNvSpPr/>
            <p:nvPr/>
          </p:nvSpPr>
          <p:spPr>
            <a:xfrm>
              <a:off x="0" y="1077448"/>
              <a:ext cx="11424217" cy="234471"/>
            </a:xfrm>
            <a:prstGeom prst="rect">
              <a:avLst/>
            </a:prstGeom>
            <a:solidFill>
              <a:srgbClr val="000000">
                <a:alpha val="794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1" animBg="1" advAuto="0"/>
      <p:bldP spid="128" grpId="2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Temperature_Chroropleth.png" descr="Temperature_Chroroplet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55" y="81290"/>
            <a:ext cx="22363568" cy="14376579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2010 mean temperature by state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2010 mean temperature by state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Initial Findings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dirty="0"/>
              <a:t>Initial Findings</a:t>
            </a:r>
          </a:p>
        </p:txBody>
      </p:sp>
      <p:pic>
        <p:nvPicPr>
          <p:cNvPr id="190" name="mean_obsity_by_state.png" descr="mean_obsity_by_state.png"/>
          <p:cNvPicPr>
            <a:picLocks noChangeAspect="1"/>
          </p:cNvPicPr>
          <p:nvPr/>
        </p:nvPicPr>
        <p:blipFill>
          <a:blip r:embed="rId3"/>
          <a:srcRect l="8214" r="8214"/>
          <a:stretch>
            <a:fillRect/>
          </a:stretch>
        </p:blipFill>
        <p:spPr>
          <a:xfrm>
            <a:off x="1299765" y="7281449"/>
            <a:ext cx="21784482" cy="6516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Temperature_State_2010.png" descr="Temperature_State_20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32" y="2081065"/>
            <a:ext cx="22853336" cy="571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Initial Findings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Initial Findings</a:t>
            </a:r>
          </a:p>
        </p:txBody>
      </p:sp>
      <p:sp>
        <p:nvSpPr>
          <p:cNvPr id="196" name="Statistic=11.554393289970982 and pvalue=2.6714108531690735e-75"/>
          <p:cNvSpPr txBox="1"/>
          <p:nvPr/>
        </p:nvSpPr>
        <p:spPr>
          <a:xfrm>
            <a:off x="1363982" y="2351459"/>
            <a:ext cx="20909835" cy="14438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Statistic=11.554393289970982 and pvalue=2.6714108531690735e-75</a:t>
            </a:r>
          </a:p>
        </p:txBody>
      </p:sp>
      <p:pic>
        <p:nvPicPr>
          <p:cNvPr id="197" name="Statepop_BMI_boxplot.png" descr="Statepop_BMI_boxplot.png"/>
          <p:cNvPicPr>
            <a:picLocks noChangeAspect="1"/>
          </p:cNvPicPr>
          <p:nvPr/>
        </p:nvPicPr>
        <p:blipFill>
          <a:blip r:embed="rId3"/>
          <a:srcRect t="6312"/>
          <a:stretch>
            <a:fillRect/>
          </a:stretch>
        </p:blipFill>
        <p:spPr>
          <a:xfrm>
            <a:off x="1585515" y="4019111"/>
            <a:ext cx="21213052" cy="9936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Initial Findings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Initial Findings</a:t>
            </a:r>
          </a:p>
        </p:txBody>
      </p:sp>
      <p:sp>
        <p:nvSpPr>
          <p:cNvPr id="202" name="We cannot prove a significant difference in the obesity means by population of each state"/>
          <p:cNvSpPr txBox="1"/>
          <p:nvPr/>
        </p:nvSpPr>
        <p:spPr>
          <a:xfrm>
            <a:off x="1363982" y="2580059"/>
            <a:ext cx="20909835" cy="7326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cannot prove a significant difference in the obesity means by population of each state</a:t>
            </a:r>
          </a:p>
        </p:txBody>
      </p:sp>
      <p:pic>
        <p:nvPicPr>
          <p:cNvPr id="203" name="Linear Regression of Mean Obesity vs Temperature by state.png" descr="Linear Regression of Mean Obesity vs Temperature by sta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668" y="3692228"/>
            <a:ext cx="10059680" cy="10059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Scatter Plot of Mean Obesity vs Temperature by state.png" descr="Scatter Plot of Mean Obesity vs Temperature by sta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819" y="3692228"/>
            <a:ext cx="10059680" cy="10059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creen Shot 2019-10-07 at 5.40.46 PM.png" descr="Screen Shot 2019-10-07 at 5.40.4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941" y="5101927"/>
            <a:ext cx="7124400" cy="579404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09" name="Screen Shot 2019-10-07 at 5.40.35 PM.png" descr="Screen Shot 2019-10-07 at 5.40.3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2866" y="4744872"/>
            <a:ext cx="6636423" cy="860811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10" name="Outliers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Outliers</a:t>
            </a:r>
          </a:p>
        </p:txBody>
      </p:sp>
      <p:sp>
        <p:nvSpPr>
          <p:cNvPr id="211" name="No outliers at the state level…"/>
          <p:cNvSpPr txBox="1"/>
          <p:nvPr/>
        </p:nvSpPr>
        <p:spPr>
          <a:xfrm>
            <a:off x="1363982" y="1583109"/>
            <a:ext cx="20909835" cy="20153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No outliers at the state level</a:t>
            </a:r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Outliers at the county level were detected</a:t>
            </a:r>
          </a:p>
        </p:txBody>
      </p:sp>
      <p:sp>
        <p:nvSpPr>
          <p:cNvPr id="212" name="Lowest Quartile"/>
          <p:cNvSpPr txBox="1"/>
          <p:nvPr/>
        </p:nvSpPr>
        <p:spPr>
          <a:xfrm>
            <a:off x="3580780" y="4183670"/>
            <a:ext cx="6636423" cy="660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b="0" cap="all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Lowest Quartile </a:t>
            </a:r>
          </a:p>
        </p:txBody>
      </p:sp>
      <p:sp>
        <p:nvSpPr>
          <p:cNvPr id="213" name="Highest Quartile"/>
          <p:cNvSpPr txBox="1"/>
          <p:nvPr/>
        </p:nvSpPr>
        <p:spPr>
          <a:xfrm>
            <a:off x="12776175" y="4183670"/>
            <a:ext cx="6636423" cy="660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b="0" cap="all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Highest Quartile </a:t>
            </a:r>
          </a:p>
        </p:txBody>
      </p:sp>
      <p:sp>
        <p:nvSpPr>
          <p:cNvPr id="214" name="Rectangle"/>
          <p:cNvSpPr/>
          <p:nvPr/>
        </p:nvSpPr>
        <p:spPr>
          <a:xfrm>
            <a:off x="5578191" y="5689600"/>
            <a:ext cx="403623" cy="360661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5" name="Rectangle"/>
          <p:cNvSpPr/>
          <p:nvPr/>
        </p:nvSpPr>
        <p:spPr>
          <a:xfrm>
            <a:off x="14823791" y="12285265"/>
            <a:ext cx="517724" cy="360661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6" name="Rectangle"/>
          <p:cNvSpPr/>
          <p:nvPr/>
        </p:nvSpPr>
        <p:spPr>
          <a:xfrm>
            <a:off x="14823791" y="12666265"/>
            <a:ext cx="517724" cy="360661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7" name="Rectangle"/>
          <p:cNvSpPr/>
          <p:nvPr/>
        </p:nvSpPr>
        <p:spPr>
          <a:xfrm>
            <a:off x="14823791" y="6741169"/>
            <a:ext cx="517724" cy="360662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8" name="Rectangle"/>
          <p:cNvSpPr/>
          <p:nvPr/>
        </p:nvSpPr>
        <p:spPr>
          <a:xfrm>
            <a:off x="14823791" y="10830569"/>
            <a:ext cx="517724" cy="360662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9" name="Rectangle"/>
          <p:cNvSpPr/>
          <p:nvPr/>
        </p:nvSpPr>
        <p:spPr>
          <a:xfrm>
            <a:off x="5578191" y="8102600"/>
            <a:ext cx="403623" cy="360661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0" name="Rectangle"/>
          <p:cNvSpPr/>
          <p:nvPr/>
        </p:nvSpPr>
        <p:spPr>
          <a:xfrm>
            <a:off x="5578191" y="8465219"/>
            <a:ext cx="403623" cy="360661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1" name="Rectangle"/>
          <p:cNvSpPr/>
          <p:nvPr/>
        </p:nvSpPr>
        <p:spPr>
          <a:xfrm>
            <a:off x="5578191" y="9303419"/>
            <a:ext cx="403623" cy="360661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2" name="Rectangle"/>
          <p:cNvSpPr/>
          <p:nvPr/>
        </p:nvSpPr>
        <p:spPr>
          <a:xfrm>
            <a:off x="5578191" y="9684419"/>
            <a:ext cx="403623" cy="360661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otential contributing factors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Potential contributing factors</a:t>
            </a:r>
          </a:p>
        </p:txBody>
      </p:sp>
      <p:sp>
        <p:nvSpPr>
          <p:cNvPr id="227" name="TKTK"/>
          <p:cNvSpPr txBox="1"/>
          <p:nvPr/>
        </p:nvSpPr>
        <p:spPr>
          <a:xfrm>
            <a:off x="1363982" y="2224459"/>
            <a:ext cx="20909835" cy="14438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algn="l"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TKTK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7" y="-5886297"/>
            <a:ext cx="24531131" cy="24531131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Conclusion"/>
          <p:cNvSpPr txBox="1"/>
          <p:nvPr/>
        </p:nvSpPr>
        <p:spPr>
          <a:xfrm>
            <a:off x="9646604" y="5930899"/>
            <a:ext cx="5369401" cy="1854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dirty="0"/>
              <a:t>Conclusion</a:t>
            </a:r>
          </a:p>
        </p:txBody>
      </p:sp>
      <p:sp>
        <p:nvSpPr>
          <p:cNvPr id="233" name="Rectangle"/>
          <p:cNvSpPr/>
          <p:nvPr/>
        </p:nvSpPr>
        <p:spPr>
          <a:xfrm>
            <a:off x="9707700" y="6223000"/>
            <a:ext cx="5308305" cy="1270000"/>
          </a:xfrm>
          <a:prstGeom prst="rect">
            <a:avLst/>
          </a:prstGeom>
          <a:ln w="762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Data Limitations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Data Limitations</a:t>
            </a:r>
          </a:p>
        </p:txBody>
      </p:sp>
      <p:sp>
        <p:nvSpPr>
          <p:cNvPr id="236" name="Incomplete data sets limited our analysis from factors such as income range, gender, age, etc, which led us to data that included only health risk factors in a one-year range…"/>
          <p:cNvSpPr txBox="1"/>
          <p:nvPr/>
        </p:nvSpPr>
        <p:spPr>
          <a:xfrm>
            <a:off x="1468885" y="1815777"/>
            <a:ext cx="20909835" cy="3729881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Incomplete data sets limited our analysis from factors such as income range, gender, age, etc, which led us to data that included only health risk factors in a one-year range</a:t>
            </a:r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Obesity data at county level, but weather data was not</a:t>
            </a:r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Select county data had “1111.1” meaning that there was missing reports</a:t>
            </a:r>
          </a:p>
        </p:txBody>
      </p:sp>
      <p:pic>
        <p:nvPicPr>
          <p:cNvPr id="237" name="Screen Shot 2019-10-07 at 9.06.47 PM.png" descr="Screen Shot 2019-10-07 at 9.06.4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728" y="10491664"/>
            <a:ext cx="16563508" cy="2205202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238" name="Screen Shot 2019-10-07 at 9.08.02 PM.png" descr="Screen Shot 2019-10-07 at 9.08.02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451" y="7136403"/>
            <a:ext cx="6252061" cy="242427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onclusion"/>
          <p:cNvSpPr txBox="1"/>
          <p:nvPr/>
        </p:nvSpPr>
        <p:spPr>
          <a:xfrm>
            <a:off x="516408" y="760232"/>
            <a:ext cx="13512482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Conclusion</a:t>
            </a:r>
          </a:p>
        </p:txBody>
      </p:sp>
      <p:sp>
        <p:nvSpPr>
          <p:cNvPr id="243" name="We failed to reject the null hypothesis, meaning that there is no significant relationship between obesity and the state temperature, with a pvalue of 2.6714108531690735e-75"/>
          <p:cNvSpPr txBox="1"/>
          <p:nvPr/>
        </p:nvSpPr>
        <p:spPr>
          <a:xfrm>
            <a:off x="1363982" y="2070663"/>
            <a:ext cx="20909835" cy="20153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algn="l"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We failed to reject the null hypothesis, meaning that there is no significant relationship between obesity and the state temperature, with a pvalue of 2.6714108531690735e-75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urther Scope"/>
          <p:cNvSpPr txBox="1"/>
          <p:nvPr/>
        </p:nvSpPr>
        <p:spPr>
          <a:xfrm>
            <a:off x="516408" y="760232"/>
            <a:ext cx="13512482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Further Scope</a:t>
            </a:r>
          </a:p>
        </p:txBody>
      </p:sp>
      <p:sp>
        <p:nvSpPr>
          <p:cNvPr id="248" name="Multi-variant analysis such as polynomial regressions on factors such as income level, demographic, education, ethnicity, distance to fast food restaurants (KFC), co-morbidity or autoimmune disorders such as thyroid and fatty liver disease"/>
          <p:cNvSpPr txBox="1"/>
          <p:nvPr/>
        </p:nvSpPr>
        <p:spPr>
          <a:xfrm>
            <a:off x="1363982" y="1784913"/>
            <a:ext cx="20909835" cy="25868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algn="l"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Multi-variant analysis such as polynomial regressions on factors such as income level, demographic, education, ethnicity, distance to fast food restaurants (KFC), co-morbidity or autoimmune disorders such as thyroid and fatty liver disease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"/>
          <p:cNvGrpSpPr/>
          <p:nvPr/>
        </p:nvGrpSpPr>
        <p:grpSpPr>
          <a:xfrm>
            <a:off x="15558591" y="-627127"/>
            <a:ext cx="10954148" cy="15020421"/>
            <a:chOff x="0" y="0"/>
            <a:chExt cx="10954146" cy="15020419"/>
          </a:xfrm>
        </p:grpSpPr>
        <p:sp>
          <p:nvSpPr>
            <p:cNvPr id="132" name="Rectangle"/>
            <p:cNvSpPr/>
            <p:nvPr/>
          </p:nvSpPr>
          <p:spPr>
            <a:xfrm>
              <a:off x="0" y="0"/>
              <a:ext cx="10954147" cy="15020419"/>
            </a:xfrm>
            <a:prstGeom prst="rect">
              <a:avLst/>
            </a:prstGeom>
            <a:solidFill>
              <a:srgbClr val="C2C2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33" name="Image" descr="Image"/>
            <p:cNvPicPr>
              <a:picLocks noChangeAspect="1"/>
            </p:cNvPicPr>
            <p:nvPr/>
          </p:nvPicPr>
          <p:blipFill>
            <a:blip r:embed="rId3"/>
            <a:srcRect l="70021" t="13198" r="10773" b="16543"/>
            <a:stretch>
              <a:fillRect/>
            </a:stretch>
          </p:blipFill>
          <p:spPr>
            <a:xfrm>
              <a:off x="1878357" y="2228592"/>
              <a:ext cx="5133217" cy="10563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599" extrusionOk="0">
                  <a:moveTo>
                    <a:pt x="10515" y="0"/>
                  </a:moveTo>
                  <a:cubicBezTo>
                    <a:pt x="9098" y="-1"/>
                    <a:pt x="7688" y="57"/>
                    <a:pt x="6795" y="176"/>
                  </a:cubicBezTo>
                  <a:cubicBezTo>
                    <a:pt x="4045" y="543"/>
                    <a:pt x="2222" y="1253"/>
                    <a:pt x="1096" y="2396"/>
                  </a:cubicBezTo>
                  <a:cubicBezTo>
                    <a:pt x="182" y="3323"/>
                    <a:pt x="-89" y="4068"/>
                    <a:pt x="23" y="5352"/>
                  </a:cubicBezTo>
                  <a:cubicBezTo>
                    <a:pt x="106" y="6296"/>
                    <a:pt x="401" y="7258"/>
                    <a:pt x="644" y="7377"/>
                  </a:cubicBezTo>
                  <a:cubicBezTo>
                    <a:pt x="758" y="7432"/>
                    <a:pt x="7763" y="6804"/>
                    <a:pt x="7957" y="6720"/>
                  </a:cubicBezTo>
                  <a:cubicBezTo>
                    <a:pt x="8027" y="6690"/>
                    <a:pt x="8002" y="6516"/>
                    <a:pt x="7902" y="6335"/>
                  </a:cubicBezTo>
                  <a:cubicBezTo>
                    <a:pt x="7615" y="5814"/>
                    <a:pt x="7644" y="4845"/>
                    <a:pt x="7960" y="4392"/>
                  </a:cubicBezTo>
                  <a:cubicBezTo>
                    <a:pt x="8260" y="3963"/>
                    <a:pt x="9161" y="3497"/>
                    <a:pt x="9855" y="3412"/>
                  </a:cubicBezTo>
                  <a:cubicBezTo>
                    <a:pt x="10538" y="3328"/>
                    <a:pt x="11614" y="3430"/>
                    <a:pt x="12259" y="3638"/>
                  </a:cubicBezTo>
                  <a:cubicBezTo>
                    <a:pt x="13201" y="3942"/>
                    <a:pt x="13553" y="4348"/>
                    <a:pt x="13551" y="5127"/>
                  </a:cubicBezTo>
                  <a:cubicBezTo>
                    <a:pt x="13548" y="6296"/>
                    <a:pt x="12570" y="7552"/>
                    <a:pt x="10732" y="8742"/>
                  </a:cubicBezTo>
                  <a:cubicBezTo>
                    <a:pt x="9717" y="9398"/>
                    <a:pt x="7012" y="10714"/>
                    <a:pt x="5846" y="11120"/>
                  </a:cubicBezTo>
                  <a:lnTo>
                    <a:pt x="5107" y="11377"/>
                  </a:lnTo>
                  <a:lnTo>
                    <a:pt x="5107" y="13680"/>
                  </a:lnTo>
                  <a:lnTo>
                    <a:pt x="5107" y="15982"/>
                  </a:lnTo>
                  <a:lnTo>
                    <a:pt x="9069" y="15982"/>
                  </a:lnTo>
                  <a:lnTo>
                    <a:pt x="13031" y="15982"/>
                  </a:lnTo>
                  <a:lnTo>
                    <a:pt x="13074" y="14335"/>
                  </a:lnTo>
                  <a:lnTo>
                    <a:pt x="13116" y="12689"/>
                  </a:lnTo>
                  <a:lnTo>
                    <a:pt x="14281" y="12287"/>
                  </a:lnTo>
                  <a:cubicBezTo>
                    <a:pt x="17590" y="11148"/>
                    <a:pt x="20015" y="9442"/>
                    <a:pt x="21081" y="7502"/>
                  </a:cubicBezTo>
                  <a:cubicBezTo>
                    <a:pt x="21445" y="6837"/>
                    <a:pt x="21490" y="6617"/>
                    <a:pt x="21501" y="5393"/>
                  </a:cubicBezTo>
                  <a:cubicBezTo>
                    <a:pt x="21511" y="4306"/>
                    <a:pt x="21457" y="3926"/>
                    <a:pt x="21237" y="3533"/>
                  </a:cubicBezTo>
                  <a:cubicBezTo>
                    <a:pt x="20250" y="1771"/>
                    <a:pt x="17949" y="663"/>
                    <a:pt x="14279" y="183"/>
                  </a:cubicBezTo>
                  <a:cubicBezTo>
                    <a:pt x="13359" y="62"/>
                    <a:pt x="11933" y="1"/>
                    <a:pt x="10515" y="0"/>
                  </a:cubicBezTo>
                  <a:close/>
                  <a:moveTo>
                    <a:pt x="5107" y="17880"/>
                  </a:moveTo>
                  <a:lnTo>
                    <a:pt x="5107" y="19739"/>
                  </a:lnTo>
                  <a:lnTo>
                    <a:pt x="5107" y="21599"/>
                  </a:lnTo>
                  <a:lnTo>
                    <a:pt x="9072" y="21599"/>
                  </a:lnTo>
                  <a:lnTo>
                    <a:pt x="13037" y="21599"/>
                  </a:lnTo>
                  <a:lnTo>
                    <a:pt x="13037" y="19739"/>
                  </a:lnTo>
                  <a:lnTo>
                    <a:pt x="13037" y="17880"/>
                  </a:lnTo>
                  <a:lnTo>
                    <a:pt x="9072" y="17880"/>
                  </a:lnTo>
                  <a:lnTo>
                    <a:pt x="5107" y="1788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35" name="Null: There is no statistically significant relationship between average state temperature and average state obesity rate"/>
          <p:cNvSpPr txBox="1"/>
          <p:nvPr/>
        </p:nvSpPr>
        <p:spPr>
          <a:xfrm>
            <a:off x="1821182" y="3380159"/>
            <a:ext cx="11992451" cy="25868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algn="l"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Null: There is no statistically significant relationship between average state temperature and average state obesity rate</a:t>
            </a:r>
          </a:p>
        </p:txBody>
      </p:sp>
      <p:sp>
        <p:nvSpPr>
          <p:cNvPr id="136" name="Hypothesis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Hypothesis</a:t>
            </a:r>
          </a:p>
        </p:txBody>
      </p:sp>
      <p:sp>
        <p:nvSpPr>
          <p:cNvPr id="137" name="Alternative: Average state temperature correlates to average state obesity rate at a 95% confidence level"/>
          <p:cNvSpPr txBox="1"/>
          <p:nvPr/>
        </p:nvSpPr>
        <p:spPr>
          <a:xfrm>
            <a:off x="1821182" y="6004765"/>
            <a:ext cx="11992451" cy="20153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algn="l"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Alternative: Average state temperature correlates to average state obesity rate at a 95% confidence level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7" y="-5886297"/>
            <a:ext cx="24531131" cy="24531131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Thank you!"/>
          <p:cNvSpPr txBox="1"/>
          <p:nvPr/>
        </p:nvSpPr>
        <p:spPr>
          <a:xfrm>
            <a:off x="9646604" y="5930899"/>
            <a:ext cx="5369401" cy="1854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dirty="0"/>
              <a:t>Thank you!</a:t>
            </a:r>
          </a:p>
        </p:txBody>
      </p:sp>
      <p:sp>
        <p:nvSpPr>
          <p:cNvPr id="254" name="Rectangle"/>
          <p:cNvSpPr/>
          <p:nvPr/>
        </p:nvSpPr>
        <p:spPr>
          <a:xfrm>
            <a:off x="9707700" y="6223000"/>
            <a:ext cx="5308305" cy="1270000"/>
          </a:xfrm>
          <a:prstGeom prst="rect">
            <a:avLst/>
          </a:prstGeom>
          <a:ln w="762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Originally found what we thought was a great set of data, but would have had to drop 95% due to incomplete information. Other data sources were too sparse, which would be limiting."/>
          <p:cNvSpPr txBox="1"/>
          <p:nvPr/>
        </p:nvSpPr>
        <p:spPr>
          <a:xfrm>
            <a:off x="1363982" y="1786309"/>
            <a:ext cx="20909835" cy="20153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algn="l"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Originally found what we thought was a great set of data, but would have had to drop 95% due to incomplete information. Other data sources were too sparse, which would be limiting.</a:t>
            </a:r>
          </a:p>
        </p:txBody>
      </p:sp>
      <p:sp>
        <p:nvSpPr>
          <p:cNvPr id="142" name="Search for a data source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Search for a data source</a:t>
            </a:r>
          </a:p>
        </p:txBody>
      </p:sp>
      <p:grpSp>
        <p:nvGrpSpPr>
          <p:cNvPr id="148" name="Group"/>
          <p:cNvGrpSpPr/>
          <p:nvPr/>
        </p:nvGrpSpPr>
        <p:grpSpPr>
          <a:xfrm>
            <a:off x="783332" y="4495303"/>
            <a:ext cx="17243035" cy="7292107"/>
            <a:chOff x="-127000" y="-76696"/>
            <a:chExt cx="17243034" cy="7292105"/>
          </a:xfrm>
        </p:grpSpPr>
        <p:grpSp>
          <p:nvGrpSpPr>
            <p:cNvPr id="145" name="Screen Shot 2019-10-07 at 4.18.45 PM.png"/>
            <p:cNvGrpSpPr/>
            <p:nvPr/>
          </p:nvGrpSpPr>
          <p:grpSpPr>
            <a:xfrm>
              <a:off x="-127000" y="-76697"/>
              <a:ext cx="17243035" cy="7292107"/>
              <a:chOff x="0" y="0"/>
              <a:chExt cx="17243034" cy="7292105"/>
            </a:xfrm>
          </p:grpSpPr>
          <p:pic>
            <p:nvPicPr>
              <p:cNvPr id="144" name="Screen Shot 2019-10-07 at 4.18.45 PM.png" descr="Screen Shot 2019-10-07 at 4.18.45 PM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000" y="88900"/>
                <a:ext cx="16989035" cy="696190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43" name="Screen Shot 2019-10-07 at 4.18.45 PM.png" descr="Screen Shot 2019-10-07 at 4.18.45 PM.png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7243035" cy="7292106"/>
              </a:xfrm>
              <a:prstGeom prst="rect">
                <a:avLst/>
              </a:prstGeom>
              <a:effectLst/>
            </p:spPr>
          </p:pic>
        </p:grpSp>
        <p:pic>
          <p:nvPicPr>
            <p:cNvPr id="146" name="Rectangle Rectangle" descr="Rectangle Rectangl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43767" y="-38101"/>
              <a:ext cx="4196062" cy="7214915"/>
            </a:xfrm>
            <a:prstGeom prst="rect">
              <a:avLst/>
            </a:prstGeom>
            <a:effectLst/>
          </p:spPr>
        </p:pic>
      </p:grpSp>
      <p:grpSp>
        <p:nvGrpSpPr>
          <p:cNvPr id="151" name="Screen Shot 2019-10-07 at 4.18.05 PM.png"/>
          <p:cNvGrpSpPr/>
          <p:nvPr/>
        </p:nvGrpSpPr>
        <p:grpSpPr>
          <a:xfrm>
            <a:off x="15260439" y="6988335"/>
            <a:ext cx="8920279" cy="6467018"/>
            <a:chOff x="0" y="0"/>
            <a:chExt cx="8920277" cy="6467016"/>
          </a:xfrm>
        </p:grpSpPr>
        <p:pic>
          <p:nvPicPr>
            <p:cNvPr id="150" name="Screen Shot 2019-10-07 at 4.18.05 PM.png" descr="Screen Shot 2019-10-07 at 4.18.05 PM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000" y="88900"/>
              <a:ext cx="8666278" cy="613681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9" name="Screen Shot 2019-10-07 at 4.18.05 PM.png" descr="Screen Shot 2019-10-07 at 4.18.05 PM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8920278" cy="646701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1" animBg="1" advAuto="0"/>
      <p:bldP spid="151" grpId="2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hosen Data sources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Chosen Data sources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7214236"/>
            <a:ext cx="8252347" cy="198056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elected data for use was 2010 American obesity rate and health risk factor data by state from Data World and national climate data from the National Climatic Data Center, NOAA."/>
          <p:cNvSpPr txBox="1"/>
          <p:nvPr/>
        </p:nvSpPr>
        <p:spPr>
          <a:xfrm>
            <a:off x="1363982" y="1938709"/>
            <a:ext cx="20909835" cy="20153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algn="l"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Selected data for use was 2010 American obesity rate and health risk factor data by state from Data World and national climate data from the National Climatic Data Center, NOAA.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4"/>
          <a:srcRect l="26696" t="24743" r="27938" b="19976"/>
          <a:stretch>
            <a:fillRect/>
          </a:stretch>
        </p:blipFill>
        <p:spPr>
          <a:xfrm>
            <a:off x="14668301" y="6341336"/>
            <a:ext cx="5440760" cy="3726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9" extrusionOk="0">
                <a:moveTo>
                  <a:pt x="11185" y="3"/>
                </a:moveTo>
                <a:cubicBezTo>
                  <a:pt x="10079" y="14"/>
                  <a:pt x="9559" y="80"/>
                  <a:pt x="9462" y="222"/>
                </a:cubicBezTo>
                <a:cubicBezTo>
                  <a:pt x="9385" y="334"/>
                  <a:pt x="9231" y="426"/>
                  <a:pt x="9120" y="426"/>
                </a:cubicBezTo>
                <a:cubicBezTo>
                  <a:pt x="9008" y="426"/>
                  <a:pt x="8720" y="609"/>
                  <a:pt x="8478" y="831"/>
                </a:cubicBezTo>
                <a:cubicBezTo>
                  <a:pt x="8237" y="1053"/>
                  <a:pt x="7965" y="1194"/>
                  <a:pt x="7875" y="1144"/>
                </a:cubicBezTo>
                <a:cubicBezTo>
                  <a:pt x="7778" y="1090"/>
                  <a:pt x="7661" y="1190"/>
                  <a:pt x="7588" y="1390"/>
                </a:cubicBezTo>
                <a:cubicBezTo>
                  <a:pt x="7520" y="1576"/>
                  <a:pt x="7389" y="1728"/>
                  <a:pt x="7298" y="1728"/>
                </a:cubicBezTo>
                <a:cubicBezTo>
                  <a:pt x="7046" y="1728"/>
                  <a:pt x="5436" y="4163"/>
                  <a:pt x="5201" y="4901"/>
                </a:cubicBezTo>
                <a:cubicBezTo>
                  <a:pt x="5087" y="5259"/>
                  <a:pt x="4950" y="5679"/>
                  <a:pt x="4895" y="5834"/>
                </a:cubicBezTo>
                <a:cubicBezTo>
                  <a:pt x="4841" y="5990"/>
                  <a:pt x="4796" y="6256"/>
                  <a:pt x="4796" y="6425"/>
                </a:cubicBezTo>
                <a:cubicBezTo>
                  <a:pt x="4796" y="6594"/>
                  <a:pt x="4714" y="7017"/>
                  <a:pt x="4615" y="7363"/>
                </a:cubicBezTo>
                <a:cubicBezTo>
                  <a:pt x="4297" y="8473"/>
                  <a:pt x="4210" y="11134"/>
                  <a:pt x="4468" y="11826"/>
                </a:cubicBezTo>
                <a:cubicBezTo>
                  <a:pt x="4616" y="12220"/>
                  <a:pt x="4629" y="12313"/>
                  <a:pt x="4665" y="13148"/>
                </a:cubicBezTo>
                <a:cubicBezTo>
                  <a:pt x="4679" y="13466"/>
                  <a:pt x="4752" y="13598"/>
                  <a:pt x="4935" y="13636"/>
                </a:cubicBezTo>
                <a:cubicBezTo>
                  <a:pt x="5151" y="13681"/>
                  <a:pt x="5189" y="13795"/>
                  <a:pt x="5206" y="14452"/>
                </a:cubicBezTo>
                <a:cubicBezTo>
                  <a:pt x="5224" y="15137"/>
                  <a:pt x="5283" y="15300"/>
                  <a:pt x="5790" y="16036"/>
                </a:cubicBezTo>
                <a:cubicBezTo>
                  <a:pt x="6101" y="16488"/>
                  <a:pt x="6356" y="16922"/>
                  <a:pt x="6356" y="17002"/>
                </a:cubicBezTo>
                <a:cubicBezTo>
                  <a:pt x="6356" y="17197"/>
                  <a:pt x="7051" y="17960"/>
                  <a:pt x="7409" y="18158"/>
                </a:cubicBezTo>
                <a:cubicBezTo>
                  <a:pt x="7566" y="18246"/>
                  <a:pt x="7695" y="18413"/>
                  <a:pt x="7695" y="18529"/>
                </a:cubicBezTo>
                <a:cubicBezTo>
                  <a:pt x="7695" y="18726"/>
                  <a:pt x="8430" y="19102"/>
                  <a:pt x="9014" y="19202"/>
                </a:cubicBezTo>
                <a:cubicBezTo>
                  <a:pt x="9157" y="19227"/>
                  <a:pt x="9309" y="19326"/>
                  <a:pt x="9350" y="19423"/>
                </a:cubicBezTo>
                <a:cubicBezTo>
                  <a:pt x="9391" y="19520"/>
                  <a:pt x="9574" y="19632"/>
                  <a:pt x="9758" y="19674"/>
                </a:cubicBezTo>
                <a:cubicBezTo>
                  <a:pt x="9942" y="19715"/>
                  <a:pt x="10688" y="19725"/>
                  <a:pt x="11415" y="19697"/>
                </a:cubicBezTo>
                <a:cubicBezTo>
                  <a:pt x="12418" y="19657"/>
                  <a:pt x="12784" y="19583"/>
                  <a:pt x="12929" y="19391"/>
                </a:cubicBezTo>
                <a:cubicBezTo>
                  <a:pt x="13035" y="19252"/>
                  <a:pt x="13153" y="19186"/>
                  <a:pt x="13193" y="19244"/>
                </a:cubicBezTo>
                <a:cubicBezTo>
                  <a:pt x="13324" y="19436"/>
                  <a:pt x="14532" y="18771"/>
                  <a:pt x="14767" y="18377"/>
                </a:cubicBezTo>
                <a:cubicBezTo>
                  <a:pt x="14929" y="18105"/>
                  <a:pt x="15127" y="17983"/>
                  <a:pt x="15427" y="17968"/>
                </a:cubicBezTo>
                <a:cubicBezTo>
                  <a:pt x="15808" y="17948"/>
                  <a:pt x="15848" y="17906"/>
                  <a:pt x="15805" y="17579"/>
                </a:cubicBezTo>
                <a:cubicBezTo>
                  <a:pt x="15770" y="17315"/>
                  <a:pt x="15847" y="17113"/>
                  <a:pt x="16076" y="16866"/>
                </a:cubicBezTo>
                <a:cubicBezTo>
                  <a:pt x="16446" y="16467"/>
                  <a:pt x="16933" y="15403"/>
                  <a:pt x="16990" y="14870"/>
                </a:cubicBezTo>
                <a:cubicBezTo>
                  <a:pt x="17011" y="14668"/>
                  <a:pt x="16993" y="14319"/>
                  <a:pt x="16950" y="14096"/>
                </a:cubicBezTo>
                <a:cubicBezTo>
                  <a:pt x="16845" y="13546"/>
                  <a:pt x="16922" y="13288"/>
                  <a:pt x="17243" y="13109"/>
                </a:cubicBezTo>
                <a:cubicBezTo>
                  <a:pt x="17392" y="13027"/>
                  <a:pt x="17541" y="12830"/>
                  <a:pt x="17576" y="12672"/>
                </a:cubicBezTo>
                <a:cubicBezTo>
                  <a:pt x="17611" y="12514"/>
                  <a:pt x="17691" y="12228"/>
                  <a:pt x="17754" y="12035"/>
                </a:cubicBezTo>
                <a:cubicBezTo>
                  <a:pt x="17817" y="11843"/>
                  <a:pt x="17833" y="11602"/>
                  <a:pt x="17790" y="11500"/>
                </a:cubicBezTo>
                <a:cubicBezTo>
                  <a:pt x="17747" y="11398"/>
                  <a:pt x="17761" y="11226"/>
                  <a:pt x="17822" y="11118"/>
                </a:cubicBezTo>
                <a:cubicBezTo>
                  <a:pt x="17912" y="10957"/>
                  <a:pt x="17929" y="9007"/>
                  <a:pt x="17842" y="8724"/>
                </a:cubicBezTo>
                <a:cubicBezTo>
                  <a:pt x="17828" y="8680"/>
                  <a:pt x="17825" y="8485"/>
                  <a:pt x="17836" y="8292"/>
                </a:cubicBezTo>
                <a:cubicBezTo>
                  <a:pt x="17846" y="8099"/>
                  <a:pt x="17801" y="7894"/>
                  <a:pt x="17735" y="7835"/>
                </a:cubicBezTo>
                <a:cubicBezTo>
                  <a:pt x="17669" y="7775"/>
                  <a:pt x="17644" y="7658"/>
                  <a:pt x="17678" y="7577"/>
                </a:cubicBezTo>
                <a:cubicBezTo>
                  <a:pt x="17772" y="7356"/>
                  <a:pt x="17438" y="5851"/>
                  <a:pt x="17177" y="5317"/>
                </a:cubicBezTo>
                <a:cubicBezTo>
                  <a:pt x="17052" y="5060"/>
                  <a:pt x="16950" y="4776"/>
                  <a:pt x="16950" y="4687"/>
                </a:cubicBezTo>
                <a:cubicBezTo>
                  <a:pt x="16950" y="4485"/>
                  <a:pt x="16396" y="3556"/>
                  <a:pt x="15684" y="2562"/>
                </a:cubicBezTo>
                <a:cubicBezTo>
                  <a:pt x="15386" y="2147"/>
                  <a:pt x="15011" y="1621"/>
                  <a:pt x="14849" y="1390"/>
                </a:cubicBezTo>
                <a:cubicBezTo>
                  <a:pt x="14671" y="1137"/>
                  <a:pt x="14361" y="923"/>
                  <a:pt x="14073" y="856"/>
                </a:cubicBezTo>
                <a:cubicBezTo>
                  <a:pt x="13810" y="795"/>
                  <a:pt x="13408" y="574"/>
                  <a:pt x="13182" y="366"/>
                </a:cubicBezTo>
                <a:cubicBezTo>
                  <a:pt x="12798" y="15"/>
                  <a:pt x="12659" y="-11"/>
                  <a:pt x="11185" y="3"/>
                </a:cubicBezTo>
                <a:close/>
                <a:moveTo>
                  <a:pt x="0" y="21499"/>
                </a:moveTo>
                <a:lnTo>
                  <a:pt x="0" y="21589"/>
                </a:lnTo>
                <a:lnTo>
                  <a:pt x="21600" y="21589"/>
                </a:lnTo>
                <a:lnTo>
                  <a:pt x="21600" y="21499"/>
                </a:lnTo>
                <a:lnTo>
                  <a:pt x="11095" y="21499"/>
                </a:lnTo>
                <a:lnTo>
                  <a:pt x="0" y="21499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Methodology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Methodology</a:t>
            </a:r>
          </a:p>
        </p:txBody>
      </p:sp>
      <p:sp>
        <p:nvSpPr>
          <p:cNvPr id="163" name="TKTK"/>
          <p:cNvSpPr txBox="1"/>
          <p:nvPr/>
        </p:nvSpPr>
        <p:spPr>
          <a:xfrm>
            <a:off x="1363982" y="2224459"/>
            <a:ext cx="20909835" cy="14438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algn="l"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TKTK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7" y="-5886297"/>
            <a:ext cx="24531131" cy="2453113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Analysis"/>
          <p:cNvSpPr txBox="1"/>
          <p:nvPr/>
        </p:nvSpPr>
        <p:spPr>
          <a:xfrm>
            <a:off x="9677152" y="6311900"/>
            <a:ext cx="5369401" cy="1854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Analysis</a:t>
            </a:r>
          </a:p>
        </p:txBody>
      </p:sp>
      <p:sp>
        <p:nvSpPr>
          <p:cNvPr id="167" name="Rectangle"/>
          <p:cNvSpPr/>
          <p:nvPr/>
        </p:nvSpPr>
        <p:spPr>
          <a:xfrm>
            <a:off x="9707700" y="6608007"/>
            <a:ext cx="5308305" cy="1270001"/>
          </a:xfrm>
          <a:prstGeom prst="rect">
            <a:avLst/>
          </a:prstGeom>
          <a:ln w="762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9 Regions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9 Regions</a:t>
            </a:r>
          </a:p>
        </p:txBody>
      </p:sp>
      <p:pic>
        <p:nvPicPr>
          <p:cNvPr id="170" name="US_Climate_Regions.gif" descr="US_Climate_Regions.gif"/>
          <p:cNvPicPr>
            <a:picLocks noChangeAspect="1"/>
          </p:cNvPicPr>
          <p:nvPr/>
        </p:nvPicPr>
        <p:blipFill>
          <a:blip r:embed="rId3"/>
          <a:srcRect t="4254"/>
          <a:stretch>
            <a:fillRect/>
          </a:stretch>
        </p:blipFill>
        <p:spPr>
          <a:xfrm>
            <a:off x="4363442" y="2551776"/>
            <a:ext cx="15657209" cy="9871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limates by Region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Climates by Region</a:t>
            </a:r>
          </a:p>
        </p:txBody>
      </p:sp>
      <p:pic>
        <p:nvPicPr>
          <p:cNvPr id="175" name="Temperature_Month_2010.png" descr="Temperature_Month_20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35" y="2237731"/>
            <a:ext cx="22756116" cy="113780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Temperature_State_2010.png" descr="Temperature_State_20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44" y="5411513"/>
            <a:ext cx="23414512" cy="5853629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2010 mean temperature by state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2010 mean temperature by state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</Words>
  <Application>Microsoft Macintosh PowerPoint</Application>
  <PresentationFormat>Custom</PresentationFormat>
  <Paragraphs>65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Black</vt:lpstr>
      <vt:lpstr>Arial Narrow</vt:lpstr>
      <vt:lpstr>Helvetica Neue</vt:lpstr>
      <vt:lpstr>Helvetica Neue Light</vt:lpstr>
      <vt:lpstr>Helvetica Neue Medium</vt:lpstr>
      <vt:lpstr>Times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Rebecca Atkins</cp:lastModifiedBy>
  <cp:revision>1</cp:revision>
  <dcterms:modified xsi:type="dcterms:W3CDTF">2019-10-08T02:21:52Z</dcterms:modified>
</cp:coreProperties>
</file>